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1"/>
  </p:sldMasterIdLst>
  <p:notesMasterIdLst>
    <p:notesMasterId r:id="rId18"/>
  </p:notesMasterIdLst>
  <p:handoutMasterIdLst>
    <p:handoutMasterId r:id="rId19"/>
  </p:handoutMasterIdLst>
  <p:sldIdLst>
    <p:sldId id="272" r:id="rId2"/>
    <p:sldId id="314" r:id="rId3"/>
    <p:sldId id="324" r:id="rId4"/>
    <p:sldId id="325" r:id="rId5"/>
    <p:sldId id="322" r:id="rId6"/>
    <p:sldId id="327" r:id="rId7"/>
    <p:sldId id="328" r:id="rId8"/>
    <p:sldId id="329" r:id="rId9"/>
    <p:sldId id="330" r:id="rId10"/>
    <p:sldId id="331" r:id="rId11"/>
    <p:sldId id="334" r:id="rId12"/>
    <p:sldId id="335" r:id="rId13"/>
    <p:sldId id="317" r:id="rId14"/>
    <p:sldId id="332" r:id="rId15"/>
    <p:sldId id="333" r:id="rId16"/>
    <p:sldId id="336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5350"/>
    <a:srgbClr val="D10909"/>
    <a:srgbClr val="CA5636"/>
    <a:srgbClr val="8F8F8F"/>
    <a:srgbClr val="F4FBFE"/>
    <a:srgbClr val="E7FAFD"/>
    <a:srgbClr val="EDF8FD"/>
    <a:srgbClr val="02234C"/>
    <a:srgbClr val="F5B239"/>
    <a:srgbClr val="2F36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56" autoAdjust="0"/>
    <p:restoredTop sz="95823" autoAdjust="0"/>
  </p:normalViewPr>
  <p:slideViewPr>
    <p:cSldViewPr snapToGrid="0" snapToObjects="1" showGuides="1">
      <p:cViewPr varScale="1">
        <p:scale>
          <a:sx n="109" d="100"/>
          <a:sy n="109" d="100"/>
        </p:scale>
        <p:origin x="798" y="-4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5" d="100"/>
          <a:sy n="85" d="100"/>
        </p:scale>
        <p:origin x="3928" y="19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0B5AB-90E0-104B-8EDC-391C0C216CC2}" type="datetimeFigureOut">
              <a:rPr lang="ru-RU" smtClean="0"/>
              <a:pPr/>
              <a:t>24.07.2017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34AC16-5EB6-6547-913E-5FAC427C1E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53633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EB6F0-6A88-1C41-96D9-E7BC7874CB9F}" type="datetimeFigureOut">
              <a:rPr lang="ru-RU" smtClean="0"/>
              <a:pPr/>
              <a:t>24.07.2017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C7E0DB-CC59-8041-8EE8-B4FCFC2DFF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52796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A3F4-34AB-234F-9057-4B28E006F057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A3F4-34AB-234F-9057-4B28E006F057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7"/>
            <a:ext cx="36576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7"/>
            <a:ext cx="107696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A3F4-34AB-234F-9057-4B28E006F057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5161660" y="2339467"/>
            <a:ext cx="5093963" cy="79780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239A3F4-34AB-234F-9057-4B28E006F057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3" name="Заголовок 10"/>
          <p:cNvSpPr txBox="1">
            <a:spLocks/>
          </p:cNvSpPr>
          <p:nvPr userDrawn="1"/>
        </p:nvSpPr>
        <p:spPr>
          <a:xfrm>
            <a:off x="1936377" y="3779255"/>
            <a:ext cx="8319247" cy="79780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5154613" algn="l"/>
              </a:tabLs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2" hasCustomPrompt="1"/>
          </p:nvPr>
        </p:nvSpPr>
        <p:spPr>
          <a:xfrm>
            <a:off x="5161661" y="3780133"/>
            <a:ext cx="5093591" cy="7969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9940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пасибо за вним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9A3F4-34AB-234F-9057-4B28E006F057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 hasCustomPrompt="1"/>
          </p:nvPr>
        </p:nvSpPr>
        <p:spPr>
          <a:xfrm>
            <a:off x="2825606" y="2371852"/>
            <a:ext cx="6573983" cy="812511"/>
          </a:xfrm>
          <a:prstGeom prst="rect">
            <a:avLst/>
          </a:prstGeom>
        </p:spPr>
        <p:txBody>
          <a:bodyPr/>
          <a:lstStyle>
            <a:lvl1pPr algn="ctr">
              <a:defRPr baseline="0"/>
            </a:lvl1pPr>
          </a:lstStyle>
          <a:p>
            <a:r>
              <a:rPr lang="ru-RU" dirty="0"/>
              <a:t>Спасибо за внимание!</a:t>
            </a:r>
          </a:p>
        </p:txBody>
      </p:sp>
      <p:sp>
        <p:nvSpPr>
          <p:cNvPr id="11" name="Объект 5"/>
          <p:cNvSpPr>
            <a:spLocks noGrp="1"/>
          </p:cNvSpPr>
          <p:nvPr>
            <p:ph sz="quarter" idx="14"/>
          </p:nvPr>
        </p:nvSpPr>
        <p:spPr>
          <a:xfrm>
            <a:off x="442913" y="3878444"/>
            <a:ext cx="4625976" cy="24291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033516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832918"/>
            <a:ext cx="12192000" cy="55843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811895" y="1"/>
            <a:ext cx="6788075" cy="5127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9426" y="1096530"/>
            <a:ext cx="10874375" cy="43956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239A3F4-34AB-234F-9057-4B28E006F057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31831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832918"/>
            <a:ext cx="12192000" cy="55843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811895" y="1"/>
            <a:ext cx="6788075" cy="5127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9426" y="1096530"/>
            <a:ext cx="10874375" cy="43956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239A3F4-34AB-234F-9057-4B28E006F057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31831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832918"/>
            <a:ext cx="12192000" cy="55843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811895" y="1"/>
            <a:ext cx="6788075" cy="5127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9426" y="1096530"/>
            <a:ext cx="10874375" cy="43956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239A3F4-34AB-234F-9057-4B28E006F057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31831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832918"/>
            <a:ext cx="12192000" cy="55843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811895" y="1"/>
            <a:ext cx="6788075" cy="5127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9426" y="1096530"/>
            <a:ext cx="10874375" cy="43956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239A3F4-34AB-234F-9057-4B28E006F057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318313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832918"/>
            <a:ext cx="12192000" cy="55843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811895" y="1"/>
            <a:ext cx="6788075" cy="5127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9426" y="1096530"/>
            <a:ext cx="10874375" cy="43956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239A3F4-34AB-234F-9057-4B28E006F057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318313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832918"/>
            <a:ext cx="12192000" cy="55843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811895" y="1"/>
            <a:ext cx="6788075" cy="5127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9426" y="1096530"/>
            <a:ext cx="10874375" cy="43956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239A3F4-34AB-234F-9057-4B28E006F057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31831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A3F4-34AB-234F-9057-4B28E006F057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832918"/>
            <a:ext cx="12192000" cy="55843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811895" y="1"/>
            <a:ext cx="6788075" cy="5127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9426" y="1096530"/>
            <a:ext cx="10874375" cy="43956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239A3F4-34AB-234F-9057-4B28E006F057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318313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832918"/>
            <a:ext cx="12192000" cy="55843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811895" y="1"/>
            <a:ext cx="6788075" cy="5127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9426" y="1096530"/>
            <a:ext cx="10874375" cy="43956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239A3F4-34AB-234F-9057-4B28E006F057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31831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hasCustomPrompt="1"/>
          </p:nvPr>
        </p:nvSpPr>
        <p:spPr>
          <a:xfrm>
            <a:off x="442913" y="4970033"/>
            <a:ext cx="8166659" cy="858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Разделитель</a:t>
            </a:r>
          </a:p>
        </p:txBody>
      </p:sp>
    </p:spTree>
    <p:extLst>
      <p:ext uri="{BB962C8B-B14F-4D97-AF65-F5344CB8AC3E}">
        <p14:creationId xmlns:p14="http://schemas.microsoft.com/office/powerpoint/2010/main" val="11260521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 userDrawn="1"/>
        </p:nvSpPr>
        <p:spPr>
          <a:xfrm>
            <a:off x="0" y="832918"/>
            <a:ext cx="12192000" cy="55843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2914" y="931126"/>
            <a:ext cx="6186487" cy="24291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7086600" y="889942"/>
            <a:ext cx="4625976" cy="24291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Объект 3"/>
          <p:cNvSpPr>
            <a:spLocks noGrp="1"/>
          </p:cNvSpPr>
          <p:nvPr>
            <p:ph sz="half" idx="13"/>
          </p:nvPr>
        </p:nvSpPr>
        <p:spPr>
          <a:xfrm>
            <a:off x="442913" y="3715482"/>
            <a:ext cx="6186487" cy="24291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Объект 5"/>
          <p:cNvSpPr>
            <a:spLocks noGrp="1"/>
          </p:cNvSpPr>
          <p:nvPr>
            <p:ph sz="quarter" idx="14"/>
          </p:nvPr>
        </p:nvSpPr>
        <p:spPr>
          <a:xfrm>
            <a:off x="7086599" y="3715482"/>
            <a:ext cx="4625976" cy="24291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cxnSp>
        <p:nvCxnSpPr>
          <p:cNvPr id="16" name="Прямая соединительная линия 15"/>
          <p:cNvCxnSpPr/>
          <p:nvPr userDrawn="1"/>
        </p:nvCxnSpPr>
        <p:spPr>
          <a:xfrm>
            <a:off x="442914" y="3494904"/>
            <a:ext cx="6186487" cy="0"/>
          </a:xfrm>
          <a:prstGeom prst="line">
            <a:avLst/>
          </a:prstGeom>
          <a:ln w="25400">
            <a:solidFill>
              <a:srgbClr val="5DC8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 userDrawn="1"/>
        </p:nvCxnSpPr>
        <p:spPr>
          <a:xfrm>
            <a:off x="7086599" y="3494904"/>
            <a:ext cx="4625976" cy="0"/>
          </a:xfrm>
          <a:prstGeom prst="line">
            <a:avLst/>
          </a:prstGeom>
          <a:ln w="25400">
            <a:solidFill>
              <a:srgbClr val="5DC8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Номер слайда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239A3F4-34AB-234F-9057-4B28E006F057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811895" y="1"/>
            <a:ext cx="6788075" cy="5127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845934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832918"/>
            <a:ext cx="12192000" cy="55843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2915" y="840513"/>
            <a:ext cx="5486832" cy="26315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303818" y="840515"/>
            <a:ext cx="5408759" cy="263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cxnSp>
        <p:nvCxnSpPr>
          <p:cNvPr id="16" name="Прямая соединительная линия 15"/>
          <p:cNvCxnSpPr/>
          <p:nvPr userDrawn="1"/>
        </p:nvCxnSpPr>
        <p:spPr>
          <a:xfrm>
            <a:off x="442913" y="3577284"/>
            <a:ext cx="5486833" cy="0"/>
          </a:xfrm>
          <a:prstGeom prst="line">
            <a:avLst/>
          </a:prstGeom>
          <a:ln w="25400">
            <a:solidFill>
              <a:srgbClr val="5DC8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 userDrawn="1"/>
        </p:nvCxnSpPr>
        <p:spPr>
          <a:xfrm>
            <a:off x="6303819" y="3577284"/>
            <a:ext cx="5408757" cy="0"/>
          </a:xfrm>
          <a:prstGeom prst="line">
            <a:avLst/>
          </a:prstGeom>
          <a:ln w="25400">
            <a:solidFill>
              <a:srgbClr val="5DC8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Номер слайда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239A3F4-34AB-234F-9057-4B28E006F057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3" name="Объект 3"/>
          <p:cNvSpPr>
            <a:spLocks noGrp="1"/>
          </p:cNvSpPr>
          <p:nvPr>
            <p:ph sz="half" idx="17"/>
          </p:nvPr>
        </p:nvSpPr>
        <p:spPr>
          <a:xfrm>
            <a:off x="442912" y="3715482"/>
            <a:ext cx="5486832" cy="26315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Объект 5"/>
          <p:cNvSpPr>
            <a:spLocks noGrp="1"/>
          </p:cNvSpPr>
          <p:nvPr>
            <p:ph sz="quarter" idx="18"/>
          </p:nvPr>
        </p:nvSpPr>
        <p:spPr>
          <a:xfrm>
            <a:off x="6303817" y="3715484"/>
            <a:ext cx="5408759" cy="263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811895" y="1"/>
            <a:ext cx="6788075" cy="5127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3836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A3F4-34AB-234F-9057-4B28E006F057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A3F4-34AB-234F-9057-4B28E006F057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A3F4-34AB-234F-9057-4B28E006F057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832918"/>
            <a:ext cx="12192000" cy="55843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442914" y="3494904"/>
            <a:ext cx="6186487" cy="0"/>
          </a:xfrm>
          <a:prstGeom prst="line">
            <a:avLst/>
          </a:prstGeom>
          <a:ln w="25400">
            <a:solidFill>
              <a:srgbClr val="5DC8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 userDrawn="1"/>
        </p:nvCxnSpPr>
        <p:spPr>
          <a:xfrm>
            <a:off x="7086599" y="3494904"/>
            <a:ext cx="4625976" cy="0"/>
          </a:xfrm>
          <a:prstGeom prst="line">
            <a:avLst/>
          </a:prstGeom>
          <a:ln w="25400">
            <a:solidFill>
              <a:srgbClr val="5DC8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A3F4-34AB-234F-9057-4B28E006F057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A3F4-34AB-234F-9057-4B28E006F057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EEFAF-637D-434A-A70C-6878D2CA8F6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832918"/>
            <a:ext cx="12192000" cy="55843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EEFAF-637D-434A-A70C-6878D2CA8F6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832918"/>
            <a:ext cx="12192000" cy="55843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9A3F4-34AB-234F-9057-4B28E006F057}" type="slidenum">
              <a:rPr lang="uk-UA" smtClean="0"/>
              <a:pPr/>
              <a:t>‹#›</a:t>
            </a:fld>
            <a:endParaRPr lang="uk-UA" dirty="0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442914" y="6435856"/>
            <a:ext cx="11269663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675" r:id="rId20"/>
    <p:sldLayoutId id="2147483677" r:id="rId21"/>
    <p:sldLayoutId id="2147483651" r:id="rId22"/>
    <p:sldLayoutId id="2147483653" r:id="rId23"/>
    <p:sldLayoutId id="2147483661" r:id="rId2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861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6697"/>
            <a:ext cx="9677400" cy="797803"/>
          </a:xfrm>
        </p:spPr>
        <p:txBody>
          <a:bodyPr/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lack" pitchFamily="2" charset="0"/>
                <a:ea typeface="Roboto Black" pitchFamily="2" charset="0"/>
              </a:rPr>
              <a:t>Обучающие игры: предложение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  <a:latin typeface="Roboto Black" pitchFamily="2" charset="0"/>
              <a:ea typeface="Roboto Black" pitchFamily="2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6943913" y="5295902"/>
            <a:ext cx="4930588" cy="796925"/>
          </a:xfr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itchFamily="34" charset="-52"/>
              </a:rPr>
              <a:t>На примере темы «Информационная безопасность»</a:t>
            </a:r>
          </a:p>
        </p:txBody>
      </p:sp>
    </p:spTree>
    <p:extLst>
      <p:ext uri="{BB962C8B-B14F-4D97-AF65-F5344CB8AC3E}">
        <p14:creationId xmlns:p14="http://schemas.microsoft.com/office/powerpoint/2010/main" val="2072523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1" y="899886"/>
            <a:ext cx="12192001" cy="59581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ctrTitle"/>
          </p:nvPr>
        </p:nvSpPr>
        <p:spPr>
          <a:xfrm>
            <a:off x="346075" y="582388"/>
            <a:ext cx="10363200" cy="1470025"/>
          </a:xfrm>
        </p:spPr>
        <p:txBody>
          <a:bodyPr>
            <a:noAutofit/>
          </a:bodyPr>
          <a:lstStyle/>
          <a:p>
            <a:pPr algn="l"/>
            <a: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lack" pitchFamily="2" charset="0"/>
                <a:ea typeface="Roboto Black" pitchFamily="2" charset="0"/>
              </a:rPr>
              <a:t>Плюсы и минусы: интерактивный тест</a:t>
            </a:r>
            <a:b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lack" pitchFamily="2" charset="0"/>
                <a:ea typeface="Roboto Black" pitchFamily="2" charset="0"/>
              </a:rPr>
            </a:br>
            <a:b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lack" pitchFamily="2" charset="0"/>
                <a:ea typeface="Roboto Black" pitchFamily="2" charset="0"/>
              </a:rPr>
            </a:br>
            <a:endParaRPr lang="ru-RU" sz="4000" dirty="0">
              <a:solidFill>
                <a:schemeClr val="tx1">
                  <a:lumMod val="75000"/>
                  <a:lumOff val="25000"/>
                </a:schemeClr>
              </a:solidFill>
              <a:latin typeface="Roboto Black" pitchFamily="2" charset="0"/>
              <a:ea typeface="Roboto Black" pitchFamily="2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46075" y="1463105"/>
            <a:ext cx="53870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indent="-231775">
              <a:tabLst>
                <a:tab pos="228600" algn="l"/>
              </a:tabLst>
            </a:pPr>
            <a:r>
              <a:rPr lang="ru-RU" sz="2800" dirty="0">
                <a:solidFill>
                  <a:srgbClr val="EA5350"/>
                </a:solidFill>
                <a:latin typeface="PT Sans" pitchFamily="34" charset="-52"/>
              </a:rPr>
              <a:t>+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itchFamily="34" charset="-52"/>
              </a:rPr>
              <a:t> Формат позволяет использовать практически любую тему</a:t>
            </a:r>
          </a:p>
          <a:p>
            <a:pPr marL="231775" indent="-231775">
              <a:tabLst>
                <a:tab pos="228600" algn="l"/>
              </a:tabLst>
            </a:pPr>
            <a:r>
              <a:rPr lang="ru-RU" sz="2800" dirty="0">
                <a:solidFill>
                  <a:srgbClr val="EA5350"/>
                </a:solidFill>
                <a:latin typeface="PT Sans" pitchFamily="34" charset="-52"/>
              </a:rPr>
              <a:t>+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itchFamily="34" charset="-52"/>
              </a:rPr>
              <a:t> Простота производства = больше учебного материала</a:t>
            </a:r>
          </a:p>
          <a:p>
            <a:pPr marL="231775" indent="-231775">
              <a:tabLst>
                <a:tab pos="228600" algn="l"/>
              </a:tabLst>
            </a:pPr>
            <a:r>
              <a:rPr lang="ru-RU" sz="2800" dirty="0">
                <a:solidFill>
                  <a:srgbClr val="EA5350"/>
                </a:solidFill>
                <a:latin typeface="PT Sans" pitchFamily="34" charset="-52"/>
              </a:rPr>
              <a:t>+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itchFamily="34" charset="-52"/>
              </a:rPr>
              <a:t> Позволяет проводить проверку знаний полученного материала</a:t>
            </a:r>
          </a:p>
          <a:p>
            <a:pPr indent="228600">
              <a:buFont typeface="Arial" pitchFamily="34" charset="0"/>
              <a:buChar char="•"/>
              <a:tabLst>
                <a:tab pos="228600" algn="l"/>
              </a:tabLst>
            </a:pP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PT Sans" pitchFamily="34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81750" y="1470365"/>
            <a:ext cx="533127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indent="-231775">
              <a:buClr>
                <a:srgbClr val="0070C0"/>
              </a:buClr>
            </a:pPr>
            <a:r>
              <a:rPr lang="ru-RU" sz="2800" b="1" dirty="0">
                <a:solidFill>
                  <a:schemeClr val="accent1"/>
                </a:solidFill>
                <a:latin typeface="Calibri"/>
                <a:cs typeface="Calibri"/>
              </a:rPr>
              <a:t>̶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itchFamily="34" charset="-52"/>
              </a:rPr>
              <a:t>  Минимально похоже на игру в классическом смысле, меньше вовлеченность учеников в процесс</a:t>
            </a:r>
          </a:p>
          <a:p>
            <a:pPr marL="231775" indent="-231775">
              <a:buClr>
                <a:srgbClr val="0070C0"/>
              </a:buClr>
            </a:pPr>
            <a:r>
              <a:rPr lang="ru-RU" sz="2800" b="1" dirty="0">
                <a:solidFill>
                  <a:schemeClr val="accent1"/>
                </a:solidFill>
                <a:latin typeface="Calibri"/>
                <a:cs typeface="Calibri"/>
              </a:rPr>
              <a:t>̶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itchFamily="34" charset="-52"/>
              </a:rPr>
              <a:t>  Нет прямого контакта игрока с системой, в которой существует проблема, которую нужно решить </a:t>
            </a:r>
          </a:p>
          <a:p>
            <a:pPr indent="228600">
              <a:buFont typeface="Arial" pitchFamily="34" charset="0"/>
              <a:buChar char="•"/>
              <a:tabLst>
                <a:tab pos="228600" algn="l"/>
              </a:tabLst>
            </a:pP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PT Sans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13124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278CBAC-4C65-4659-B55E-5B216A85A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9DCD9C1-A24D-405B-B183-6B1D07243093}"/>
              </a:ext>
            </a:extLst>
          </p:cNvPr>
          <p:cNvSpPr/>
          <p:nvPr/>
        </p:nvSpPr>
        <p:spPr>
          <a:xfrm>
            <a:off x="-1" y="899886"/>
            <a:ext cx="12192001" cy="59581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Заголовок 22">
            <a:extLst>
              <a:ext uri="{FF2B5EF4-FFF2-40B4-BE49-F238E27FC236}">
                <a16:creationId xmlns:a16="http://schemas.microsoft.com/office/drawing/2014/main" id="{540EAAA9-7203-420A-B14F-AA44C2E78BDB}"/>
              </a:ext>
            </a:extLst>
          </p:cNvPr>
          <p:cNvSpPr txBox="1">
            <a:spLocks/>
          </p:cNvSpPr>
          <p:nvPr/>
        </p:nvSpPr>
        <p:spPr>
          <a:xfrm>
            <a:off x="346075" y="582388"/>
            <a:ext cx="10363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lack" pitchFamily="2" charset="0"/>
                <a:ea typeface="Roboto Black" pitchFamily="2" charset="0"/>
              </a:rPr>
              <a:t>Поощрения и наказания: мини-игры</a:t>
            </a:r>
            <a:b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lack" pitchFamily="2" charset="0"/>
                <a:ea typeface="Roboto Black" pitchFamily="2" charset="0"/>
              </a:rPr>
            </a:br>
            <a:b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lack" pitchFamily="2" charset="0"/>
                <a:ea typeface="Roboto Black" pitchFamily="2" charset="0"/>
              </a:rPr>
            </a:br>
            <a:endParaRPr lang="ru-RU" sz="4000" dirty="0">
              <a:solidFill>
                <a:schemeClr val="tx1">
                  <a:lumMod val="75000"/>
                  <a:lumOff val="25000"/>
                </a:schemeClr>
              </a:solidFill>
              <a:latin typeface="Roboto Black" pitchFamily="2" charset="0"/>
              <a:ea typeface="Roboto Black" pitchFamily="2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01DFF014-F191-4F94-B8DF-5E81D696C668}"/>
              </a:ext>
            </a:extLst>
          </p:cNvPr>
          <p:cNvCxnSpPr/>
          <p:nvPr/>
        </p:nvCxnSpPr>
        <p:spPr>
          <a:xfrm flipV="1">
            <a:off x="810527" y="2521293"/>
            <a:ext cx="4022728" cy="1588"/>
          </a:xfrm>
          <a:prstGeom prst="line">
            <a:avLst/>
          </a:prstGeom>
          <a:ln>
            <a:solidFill>
              <a:srgbClr val="EA535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920810DE-5902-49FD-940E-8DF1CBE7BF35}"/>
              </a:ext>
            </a:extLst>
          </p:cNvPr>
          <p:cNvCxnSpPr/>
          <p:nvPr/>
        </p:nvCxnSpPr>
        <p:spPr>
          <a:xfrm flipV="1">
            <a:off x="6178547" y="2522881"/>
            <a:ext cx="4022728" cy="1588"/>
          </a:xfrm>
          <a:prstGeom prst="line">
            <a:avLst/>
          </a:prstGeom>
          <a:ln>
            <a:solidFill>
              <a:srgbClr val="EA535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E8F8E42-26E2-49DE-BBF3-C8501AADBBDE}"/>
              </a:ext>
            </a:extLst>
          </p:cNvPr>
          <p:cNvSpPr txBox="1"/>
          <p:nvPr/>
        </p:nvSpPr>
        <p:spPr>
          <a:xfrm>
            <a:off x="1221403" y="2001249"/>
            <a:ext cx="4026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Roboto Medium"/>
              </a:rPr>
              <a:t>Поощрения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C8418A-3433-452E-9D0F-F502769A6C00}"/>
              </a:ext>
            </a:extLst>
          </p:cNvPr>
          <p:cNvSpPr txBox="1"/>
          <p:nvPr/>
        </p:nvSpPr>
        <p:spPr>
          <a:xfrm>
            <a:off x="1225551" y="2521293"/>
            <a:ext cx="42318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ru-RU" sz="2400" dirty="0">
                <a:latin typeface="PT Sans" pitchFamily="34" charset="-52"/>
              </a:rPr>
              <a:t>Более сложные головоломки подкрепляют успехи учеников, открываясь только после прохождения простых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400" dirty="0">
                <a:latin typeface="PT Sans" pitchFamily="34" charset="-52"/>
              </a:rPr>
              <a:t>За пройденные испытания игрок будет вознагражден внутриигровой валютой, которую можно будет потратить на облегчение игрового процесса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F9B9B1-D60D-4AB1-A77F-103ECC0F7489}"/>
              </a:ext>
            </a:extLst>
          </p:cNvPr>
          <p:cNvSpPr txBox="1"/>
          <p:nvPr/>
        </p:nvSpPr>
        <p:spPr>
          <a:xfrm>
            <a:off x="6616820" y="2001249"/>
            <a:ext cx="4026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Roboto Medium"/>
              </a:rPr>
              <a:t>Наказания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8A629C-E521-4B3C-8305-68E74C22CDC5}"/>
              </a:ext>
            </a:extLst>
          </p:cNvPr>
          <p:cNvSpPr txBox="1"/>
          <p:nvPr/>
        </p:nvSpPr>
        <p:spPr>
          <a:xfrm>
            <a:off x="6610350" y="2521293"/>
            <a:ext cx="43043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ru-RU" sz="2400" dirty="0">
                <a:latin typeface="PT Sans" pitchFamily="34" charset="-52"/>
              </a:rPr>
              <a:t>Необходимость пройти проваленный уровень заново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400" dirty="0">
                <a:latin typeface="PT Sans" pitchFamily="34" charset="-52"/>
              </a:rPr>
              <a:t>Игра предложит игроку больше почитать по сложной для него теме</a:t>
            </a:r>
          </a:p>
        </p:txBody>
      </p:sp>
    </p:spTree>
    <p:extLst>
      <p:ext uri="{BB962C8B-B14F-4D97-AF65-F5344CB8AC3E}">
        <p14:creationId xmlns:p14="http://schemas.microsoft.com/office/powerpoint/2010/main" val="1101299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875BC60-A146-42BE-AA5E-7E29B93EB1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31980D8-E90D-4D22-80C8-E2E283C7E2B9}"/>
              </a:ext>
            </a:extLst>
          </p:cNvPr>
          <p:cNvSpPr/>
          <p:nvPr/>
        </p:nvSpPr>
        <p:spPr>
          <a:xfrm>
            <a:off x="-1" y="899886"/>
            <a:ext cx="12192001" cy="59581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22">
            <a:extLst>
              <a:ext uri="{FF2B5EF4-FFF2-40B4-BE49-F238E27FC236}">
                <a16:creationId xmlns:a16="http://schemas.microsoft.com/office/drawing/2014/main" id="{4E220CA9-DC96-4F2B-954B-336CB8C3E9E5}"/>
              </a:ext>
            </a:extLst>
          </p:cNvPr>
          <p:cNvSpPr txBox="1">
            <a:spLocks/>
          </p:cNvSpPr>
          <p:nvPr/>
        </p:nvSpPr>
        <p:spPr>
          <a:xfrm>
            <a:off x="346075" y="582388"/>
            <a:ext cx="1116305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lack" pitchFamily="2" charset="0"/>
                <a:ea typeface="Roboto Black" pitchFamily="2" charset="0"/>
              </a:rPr>
              <a:t>Поощрения и наказания: интерактивный тест</a:t>
            </a:r>
            <a:b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lack" pitchFamily="2" charset="0"/>
                <a:ea typeface="Roboto Black" pitchFamily="2" charset="0"/>
              </a:rPr>
            </a:br>
            <a:b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lack" pitchFamily="2" charset="0"/>
                <a:ea typeface="Roboto Black" pitchFamily="2" charset="0"/>
              </a:rPr>
            </a:br>
            <a:endParaRPr lang="ru-RU" sz="4000" dirty="0">
              <a:solidFill>
                <a:schemeClr val="tx1">
                  <a:lumMod val="75000"/>
                  <a:lumOff val="25000"/>
                </a:schemeClr>
              </a:solidFill>
              <a:latin typeface="Roboto Black" pitchFamily="2" charset="0"/>
              <a:ea typeface="Roboto Black" pitchFamily="2" charset="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37AE1B26-E9FD-43B9-943A-9358CFEE830A}"/>
              </a:ext>
            </a:extLst>
          </p:cNvPr>
          <p:cNvCxnSpPr/>
          <p:nvPr/>
        </p:nvCxnSpPr>
        <p:spPr>
          <a:xfrm flipV="1">
            <a:off x="810527" y="2521293"/>
            <a:ext cx="4022728" cy="1588"/>
          </a:xfrm>
          <a:prstGeom prst="line">
            <a:avLst/>
          </a:prstGeom>
          <a:ln>
            <a:solidFill>
              <a:srgbClr val="EA535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E9EA4980-4FF9-4999-9260-AD0D2017A38F}"/>
              </a:ext>
            </a:extLst>
          </p:cNvPr>
          <p:cNvCxnSpPr/>
          <p:nvPr/>
        </p:nvCxnSpPr>
        <p:spPr>
          <a:xfrm flipV="1">
            <a:off x="6178547" y="2522881"/>
            <a:ext cx="4022728" cy="1588"/>
          </a:xfrm>
          <a:prstGeom prst="line">
            <a:avLst/>
          </a:prstGeom>
          <a:ln>
            <a:solidFill>
              <a:srgbClr val="EA535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07AC1C3-74CB-4551-8CD1-5B5373C79094}"/>
              </a:ext>
            </a:extLst>
          </p:cNvPr>
          <p:cNvSpPr txBox="1"/>
          <p:nvPr/>
        </p:nvSpPr>
        <p:spPr>
          <a:xfrm>
            <a:off x="1221403" y="2001249"/>
            <a:ext cx="4026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Roboto Medium"/>
              </a:rPr>
              <a:t>Поощрения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4D19C8-FF43-4F2A-A1C5-B73716EA390C}"/>
              </a:ext>
            </a:extLst>
          </p:cNvPr>
          <p:cNvSpPr txBox="1"/>
          <p:nvPr/>
        </p:nvSpPr>
        <p:spPr>
          <a:xfrm>
            <a:off x="6616820" y="2001249"/>
            <a:ext cx="4026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Roboto Medium"/>
              </a:rPr>
              <a:t>Наказания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EDF99A-A522-479D-80E5-6B1D8F4F69F8}"/>
              </a:ext>
            </a:extLst>
          </p:cNvPr>
          <p:cNvSpPr txBox="1"/>
          <p:nvPr/>
        </p:nvSpPr>
        <p:spPr>
          <a:xfrm>
            <a:off x="1225551" y="2521293"/>
            <a:ext cx="42318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ru-RU" sz="2400" dirty="0">
                <a:latin typeface="PT Sans" pitchFamily="34" charset="-52"/>
              </a:rPr>
              <a:t>При идеальном прохождении теста игрок вознаграждается медалью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400" dirty="0">
                <a:latin typeface="PT Sans" pitchFamily="34" charset="-52"/>
              </a:rPr>
              <a:t>За идеальное прохождение всех тестов игрок получает внутриигровой титул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CD20B9-DE70-41B0-B504-666DF354E244}"/>
              </a:ext>
            </a:extLst>
          </p:cNvPr>
          <p:cNvSpPr txBox="1"/>
          <p:nvPr/>
        </p:nvSpPr>
        <p:spPr>
          <a:xfrm>
            <a:off x="6610350" y="2521293"/>
            <a:ext cx="43043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ru-RU" sz="2400" dirty="0">
                <a:latin typeface="PT Sans" pitchFamily="34" charset="-52"/>
              </a:rPr>
              <a:t>Игрок будет вынужден повторно проходить заваленный тест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400" dirty="0">
                <a:latin typeface="PT Sans" pitchFamily="34" charset="-52"/>
              </a:rPr>
              <a:t>Игра предложит игроку больше почитать по сложной для него теме</a:t>
            </a:r>
          </a:p>
        </p:txBody>
      </p:sp>
    </p:spTree>
    <p:extLst>
      <p:ext uri="{BB962C8B-B14F-4D97-AF65-F5344CB8AC3E}">
        <p14:creationId xmlns:p14="http://schemas.microsoft.com/office/powerpoint/2010/main" val="162650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-1" y="899886"/>
            <a:ext cx="12192001" cy="59581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22"/>
          <p:cNvSpPr txBox="1">
            <a:spLocks/>
          </p:cNvSpPr>
          <p:nvPr/>
        </p:nvSpPr>
        <p:spPr>
          <a:xfrm>
            <a:off x="346075" y="364678"/>
            <a:ext cx="10363200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  <a:cs typeface="+mj-cs"/>
              </a:rPr>
              <a:t>Пример обучающей игры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  <a:cs typeface="+mj-cs"/>
              </a:rPr>
            </a:br>
            <a:b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  <a:cs typeface="+mj-cs"/>
              </a:rPr>
            </a:b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Roboto Black" pitchFamily="2" charset="0"/>
              <a:ea typeface="Roboto Black" pitchFamily="2" charset="0"/>
              <a:cs typeface="+mj-cs"/>
            </a:endParaRPr>
          </a:p>
        </p:txBody>
      </p:sp>
      <p:sp>
        <p:nvSpPr>
          <p:cNvPr id="16" name="AutoShape 4" descr="Image result for friends icon bl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" name="AutoShape 6" descr="Image result for friends icon blue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5835605" y="3853272"/>
            <a:ext cx="582719" cy="0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11279991" y="3809919"/>
            <a:ext cx="582719" cy="0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serv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41039"/>
            <a:ext cx="6112935" cy="3438525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60376" y="1758489"/>
            <a:ext cx="56377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itchFamily="34" charset="-52"/>
              </a:rPr>
              <a:t>Игрок начинает уровень в серверной комнате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418324" y="1747619"/>
            <a:ext cx="47223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itchFamily="34" charset="-52"/>
              </a:rPr>
              <a:t>Обнаружена вирусная атака!</a:t>
            </a:r>
          </a:p>
        </p:txBody>
      </p:sp>
      <p:pic>
        <p:nvPicPr>
          <p:cNvPr id="24" name="Рисунок 23" descr="attac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357" y="2641039"/>
            <a:ext cx="5985721" cy="33669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5764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-1" y="899886"/>
            <a:ext cx="12192001" cy="59581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22"/>
          <p:cNvSpPr txBox="1">
            <a:spLocks/>
          </p:cNvSpPr>
          <p:nvPr/>
        </p:nvSpPr>
        <p:spPr>
          <a:xfrm>
            <a:off x="346075" y="364678"/>
            <a:ext cx="10363200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  <a:cs typeface="+mj-cs"/>
              </a:rPr>
              <a:t>Пример обучающей игры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  <a:cs typeface="+mj-cs"/>
              </a:rPr>
            </a:br>
            <a:b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  <a:cs typeface="+mj-cs"/>
              </a:rPr>
            </a:b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Roboto Black" pitchFamily="2" charset="0"/>
              <a:ea typeface="Roboto Black" pitchFamily="2" charset="0"/>
              <a:cs typeface="+mj-cs"/>
            </a:endParaRPr>
          </a:p>
        </p:txBody>
      </p:sp>
      <p:sp>
        <p:nvSpPr>
          <p:cNvPr id="16" name="AutoShape 4" descr="Image result for friends icon bl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" name="AutoShape 6" descr="Image result for friends icon blue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5835605" y="3853272"/>
            <a:ext cx="582719" cy="0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11279991" y="3809919"/>
            <a:ext cx="582719" cy="0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460376" y="1758489"/>
            <a:ext cx="56377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itchFamily="34" charset="-52"/>
              </a:rPr>
              <a:t>Игрок берется решить эту проблему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389296" y="1327601"/>
            <a:ext cx="48616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itchFamily="34" charset="-52"/>
              </a:rPr>
              <a:t>Появляется мини-игра, в которой игроку нужно быстро поднять оборону сервера</a:t>
            </a:r>
          </a:p>
        </p:txBody>
      </p:sp>
      <p:pic>
        <p:nvPicPr>
          <p:cNvPr id="11" name="Рисунок 10" descr="P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16" y="2614830"/>
            <a:ext cx="5931172" cy="3336284"/>
          </a:xfrm>
          <a:prstGeom prst="rect">
            <a:avLst/>
          </a:prstGeom>
        </p:spPr>
      </p:pic>
      <p:pic>
        <p:nvPicPr>
          <p:cNvPr id="12" name="Рисунок 11" descr="deus ex mankind divided hacking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83878" y="2921056"/>
            <a:ext cx="4115682" cy="2315071"/>
          </a:xfrm>
          <a:prstGeom prst="rect">
            <a:avLst/>
          </a:prstGeom>
        </p:spPr>
      </p:pic>
      <p:cxnSp>
        <p:nvCxnSpPr>
          <p:cNvPr id="13" name="Прямая со стрелкой 12"/>
          <p:cNvCxnSpPr/>
          <p:nvPr/>
        </p:nvCxnSpPr>
        <p:spPr>
          <a:xfrm>
            <a:off x="612775" y="3853272"/>
            <a:ext cx="582719" cy="0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5764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1" y="899886"/>
            <a:ext cx="12192001" cy="59581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22"/>
          <p:cNvSpPr txBox="1">
            <a:spLocks/>
          </p:cNvSpPr>
          <p:nvPr/>
        </p:nvSpPr>
        <p:spPr>
          <a:xfrm>
            <a:off x="346075" y="364678"/>
            <a:ext cx="10363200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  <a:cs typeface="+mj-cs"/>
              </a:rPr>
              <a:t>Пример обучающей игры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  <a:cs typeface="+mj-cs"/>
              </a:rPr>
            </a:br>
            <a:b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  <a:cs typeface="+mj-cs"/>
              </a:rPr>
            </a:b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Roboto Black" pitchFamily="2" charset="0"/>
              <a:ea typeface="Roboto Black" pitchFamily="2" charset="0"/>
              <a:cs typeface="+mj-cs"/>
            </a:endParaRPr>
          </a:p>
        </p:txBody>
      </p:sp>
      <p:sp>
        <p:nvSpPr>
          <p:cNvPr id="16" name="AutoShape 4" descr="Image result for friends icon bl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" name="AutoShape 6" descr="Image result for friends icon blue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1510927" y="4260222"/>
            <a:ext cx="582719" cy="0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3128886" y="1852587"/>
            <a:ext cx="56377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itchFamily="34" charset="-52"/>
              </a:rPr>
              <a:t>Остановив атаку, игрок проверяет работу систем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5E43C7-1CE8-47D4-B774-56EAF561D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254" y="2777678"/>
            <a:ext cx="7305489" cy="410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764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DD13B0A-3E40-4F7D-8582-3301D3FDA457}"/>
              </a:ext>
            </a:extLst>
          </p:cNvPr>
          <p:cNvSpPr/>
          <p:nvPr/>
        </p:nvSpPr>
        <p:spPr>
          <a:xfrm>
            <a:off x="-1" y="899886"/>
            <a:ext cx="12192001" cy="59581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00471CB-9C7D-4EC9-A255-DD7A7E035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99886"/>
            <a:ext cx="12161212" cy="6858000"/>
          </a:xfrm>
          <a:prstGeom prst="rect">
            <a:avLst/>
          </a:prstGeom>
        </p:spPr>
      </p:pic>
      <p:sp>
        <p:nvSpPr>
          <p:cNvPr id="9" name="Заголовок 22">
            <a:extLst>
              <a:ext uri="{FF2B5EF4-FFF2-40B4-BE49-F238E27FC236}">
                <a16:creationId xmlns:a16="http://schemas.microsoft.com/office/drawing/2014/main" id="{63376CAC-8876-494B-9846-20C79D249188}"/>
              </a:ext>
            </a:extLst>
          </p:cNvPr>
          <p:cNvSpPr txBox="1">
            <a:spLocks/>
          </p:cNvSpPr>
          <p:nvPr/>
        </p:nvSpPr>
        <p:spPr>
          <a:xfrm>
            <a:off x="346075" y="364678"/>
            <a:ext cx="10363200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  <a:cs typeface="+mj-cs"/>
              </a:rPr>
              <a:t>Пример интерактивного квеста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  <a:cs typeface="+mj-cs"/>
              </a:rPr>
            </a:br>
            <a:b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  <a:cs typeface="+mj-cs"/>
              </a:rPr>
            </a:b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Roboto Black" pitchFamily="2" charset="0"/>
              <a:ea typeface="Roboto Black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93332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" y="899886"/>
            <a:ext cx="12192001" cy="59581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ctrTitle"/>
          </p:nvPr>
        </p:nvSpPr>
        <p:spPr>
          <a:xfrm>
            <a:off x="346075" y="596902"/>
            <a:ext cx="10363200" cy="1470025"/>
          </a:xfrm>
        </p:spPr>
        <p:txBody>
          <a:bodyPr>
            <a:noAutofit/>
          </a:bodyPr>
          <a:lstStyle/>
          <a:p>
            <a:pPr algn="l"/>
            <a: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lack" pitchFamily="2" charset="0"/>
                <a:ea typeface="Roboto Black" pitchFamily="2" charset="0"/>
              </a:rPr>
              <a:t>Обучающие игры</a:t>
            </a:r>
            <a:b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lack" pitchFamily="2" charset="0"/>
                <a:ea typeface="Roboto Black" pitchFamily="2" charset="0"/>
              </a:rPr>
            </a:br>
            <a:b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lack" pitchFamily="2" charset="0"/>
                <a:ea typeface="Roboto Black" pitchFamily="2" charset="0"/>
              </a:rPr>
            </a:br>
            <a:endParaRPr lang="ru-RU" sz="4000" dirty="0">
              <a:solidFill>
                <a:schemeClr val="tx1">
                  <a:lumMod val="75000"/>
                  <a:lumOff val="25000"/>
                </a:schemeClr>
              </a:solidFill>
              <a:latin typeface="Roboto Black" pitchFamily="2" charset="0"/>
              <a:ea typeface="Roboto Black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6075" y="2066927"/>
            <a:ext cx="108839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buFont typeface="Arial" pitchFamily="34" charset="0"/>
              <a:buChar char="•"/>
              <a:tabLst>
                <a:tab pos="228600" algn="l"/>
              </a:tabLst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itchFamily="34" charset="-52"/>
              </a:rPr>
              <a:t>Дополняют обучение в классе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PT Sans" pitchFamily="34" charset="-52"/>
            </a:endParaRPr>
          </a:p>
          <a:p>
            <a:pPr indent="228600">
              <a:buFont typeface="Arial" pitchFamily="34" charset="0"/>
              <a:buChar char="•"/>
              <a:tabLst>
                <a:tab pos="228600" algn="l"/>
              </a:tabLst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itchFamily="34" charset="-52"/>
              </a:rPr>
              <a:t>Просто демонстрируют сложные процессы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PT Sans" pitchFamily="34" charset="-52"/>
            </a:endParaRPr>
          </a:p>
          <a:p>
            <a:pPr indent="228600">
              <a:buFont typeface="Arial" pitchFamily="34" charset="0"/>
              <a:buChar char="•"/>
              <a:tabLst>
                <a:tab pos="228600" algn="l"/>
              </a:tabLst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itchFamily="34" charset="-52"/>
              </a:rPr>
              <a:t>Улучшают усвоение материала</a:t>
            </a:r>
          </a:p>
          <a:p>
            <a:pPr indent="228600">
              <a:buFont typeface="Arial" pitchFamily="34" charset="0"/>
              <a:buChar char="•"/>
              <a:tabLst>
                <a:tab pos="228600" algn="l"/>
              </a:tabLst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itchFamily="34" charset="-52"/>
              </a:rPr>
              <a:t>Вовлекают игрока</a:t>
            </a:r>
          </a:p>
          <a:p>
            <a:pPr indent="228600">
              <a:buFont typeface="Arial" pitchFamily="34" charset="0"/>
              <a:buChar char="•"/>
              <a:tabLst>
                <a:tab pos="228600" algn="l"/>
              </a:tabLst>
            </a:pP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PT Sans" pitchFamily="34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" y="5021943"/>
            <a:ext cx="12192001" cy="183605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22"/>
          <p:cNvSpPr txBox="1">
            <a:spLocks/>
          </p:cNvSpPr>
          <p:nvPr/>
        </p:nvSpPr>
        <p:spPr>
          <a:xfrm>
            <a:off x="672646" y="5021943"/>
            <a:ext cx="10363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j-cs"/>
              </a:rPr>
              <a:t>С</a:t>
            </a:r>
            <a:r>
              <a:rPr kumimoji="0" lang="ru-RU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j-cs"/>
              </a:rPr>
              <a:t> помощью игр можно показывать процессы, которые невозможно наблюдать в классе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13124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899886"/>
            <a:ext cx="12192001" cy="59581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46076" y="1596571"/>
            <a:ext cx="49080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buFont typeface="Arial" pitchFamily="34" charset="0"/>
              <a:buChar char="•"/>
              <a:tabLst>
                <a:tab pos="228600" algn="l"/>
              </a:tabLst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itchFamily="34" charset="-52"/>
              </a:rPr>
              <a:t>Игрок решает проблемы, основанные на реальных знаниях</a:t>
            </a:r>
          </a:p>
          <a:p>
            <a:pPr indent="228600">
              <a:buFont typeface="Arial" pitchFamily="34" charset="0"/>
              <a:buChar char="•"/>
              <a:tabLst>
                <a:tab pos="228600" algn="l"/>
              </a:tabLst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itchFamily="34" charset="-52"/>
              </a:rPr>
              <a:t>Найдя решение проблемы самостоятельно, он/она лучше его запоминает</a:t>
            </a:r>
          </a:p>
        </p:txBody>
      </p:sp>
      <p:sp>
        <p:nvSpPr>
          <p:cNvPr id="23" name="Заголовок 22"/>
          <p:cNvSpPr>
            <a:spLocks noGrp="1"/>
          </p:cNvSpPr>
          <p:nvPr>
            <p:ph type="ctrTitle"/>
          </p:nvPr>
        </p:nvSpPr>
        <p:spPr>
          <a:xfrm>
            <a:off x="346075" y="596902"/>
            <a:ext cx="10363200" cy="1470025"/>
          </a:xfrm>
        </p:spPr>
        <p:txBody>
          <a:bodyPr>
            <a:noAutofit/>
          </a:bodyPr>
          <a:lstStyle/>
          <a:p>
            <a:pPr algn="l"/>
            <a: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lack" pitchFamily="2" charset="0"/>
                <a:ea typeface="Roboto Black" pitchFamily="2" charset="0"/>
              </a:rPr>
              <a:t>Игры улучшают усвоение материала</a:t>
            </a:r>
            <a:b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lack" pitchFamily="2" charset="0"/>
                <a:ea typeface="Roboto Black" pitchFamily="2" charset="0"/>
              </a:rPr>
            </a:br>
            <a:b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lack" pitchFamily="2" charset="0"/>
                <a:ea typeface="Roboto Black" pitchFamily="2" charset="0"/>
              </a:rPr>
            </a:br>
            <a:endParaRPr lang="ru-RU" sz="4000" dirty="0">
              <a:solidFill>
                <a:schemeClr val="tx1">
                  <a:lumMod val="75000"/>
                  <a:lumOff val="25000"/>
                </a:schemeClr>
              </a:solidFill>
              <a:latin typeface="Roboto Black" pitchFamily="2" charset="0"/>
              <a:ea typeface="Robo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124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899886"/>
            <a:ext cx="12192001" cy="59581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46074" y="1669143"/>
            <a:ext cx="624341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buFont typeface="Arial" pitchFamily="34" charset="0"/>
              <a:buChar char="•"/>
              <a:tabLst>
                <a:tab pos="228600" algn="l"/>
              </a:tabLst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itchFamily="34" charset="-52"/>
              </a:rPr>
              <a:t>Учебный материал подается ненавязчиво</a:t>
            </a:r>
          </a:p>
          <a:p>
            <a:pPr indent="228600">
              <a:buFont typeface="Arial" pitchFamily="34" charset="0"/>
              <a:buChar char="•"/>
              <a:tabLst>
                <a:tab pos="228600" algn="l"/>
              </a:tabLst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itchFamily="34" charset="-52"/>
              </a:rPr>
              <a:t>Решение головоломок приносит удовольствие</a:t>
            </a:r>
          </a:p>
          <a:p>
            <a:pPr indent="228600">
              <a:buFont typeface="Arial" pitchFamily="34" charset="0"/>
              <a:buChar char="•"/>
              <a:tabLst>
                <a:tab pos="228600" algn="l"/>
              </a:tabLst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itchFamily="34" charset="-52"/>
              </a:rPr>
              <a:t>Игрок самостоятельно ищет больше информации</a:t>
            </a:r>
          </a:p>
        </p:txBody>
      </p:sp>
      <p:sp>
        <p:nvSpPr>
          <p:cNvPr id="23" name="Заголовок 22"/>
          <p:cNvSpPr>
            <a:spLocks noGrp="1"/>
          </p:cNvSpPr>
          <p:nvPr>
            <p:ph type="ctrTitle"/>
          </p:nvPr>
        </p:nvSpPr>
        <p:spPr>
          <a:xfrm>
            <a:off x="346075" y="596902"/>
            <a:ext cx="10363200" cy="1470025"/>
          </a:xfrm>
        </p:spPr>
        <p:txBody>
          <a:bodyPr>
            <a:noAutofit/>
          </a:bodyPr>
          <a:lstStyle/>
          <a:p>
            <a:pPr algn="l"/>
            <a: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lack" pitchFamily="2" charset="0"/>
                <a:ea typeface="Roboto Black" pitchFamily="2" charset="0"/>
              </a:rPr>
              <a:t>Игры вовлекают игрока</a:t>
            </a:r>
            <a:b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lack" pitchFamily="2" charset="0"/>
                <a:ea typeface="Roboto Black" pitchFamily="2" charset="0"/>
              </a:rPr>
            </a:br>
            <a:b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lack" pitchFamily="2" charset="0"/>
                <a:ea typeface="Roboto Black" pitchFamily="2" charset="0"/>
              </a:rPr>
            </a:br>
            <a:endParaRPr lang="ru-RU" sz="4000" dirty="0">
              <a:solidFill>
                <a:schemeClr val="tx1">
                  <a:lumMod val="75000"/>
                  <a:lumOff val="25000"/>
                </a:schemeClr>
              </a:solidFill>
              <a:latin typeface="Roboto Black" pitchFamily="2" charset="0"/>
              <a:ea typeface="Roboto Black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" y="5021943"/>
            <a:ext cx="12192001" cy="183605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2" charset="0"/>
                <a:ea typeface="Roboto" pitchFamily="2" charset="0"/>
              </a:rPr>
              <a:t> Игровая составляющая вовлекает игроков в тему и заинтересовывает в изучении теории</a:t>
            </a:r>
          </a:p>
        </p:txBody>
      </p:sp>
    </p:spTree>
    <p:extLst>
      <p:ext uri="{BB962C8B-B14F-4D97-AF65-F5344CB8AC3E}">
        <p14:creationId xmlns:p14="http://schemas.microsoft.com/office/powerpoint/2010/main" val="713124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" y="899886"/>
            <a:ext cx="12192001" cy="59581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708930" y="2028850"/>
            <a:ext cx="3543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398463">
              <a:buFont typeface="+mj-lt"/>
              <a:buAutoNum type="arabicPeriod"/>
            </a:pPr>
            <a:r>
              <a:rPr lang="ru-RU" sz="2800" dirty="0">
                <a:solidFill>
                  <a:srgbClr val="EA5350"/>
                </a:solidFill>
                <a:latin typeface="Roboto Medium" pitchFamily="2" charset="0"/>
                <a:ea typeface="Roboto Medium" pitchFamily="2" charset="0"/>
              </a:rPr>
              <a:t>Есть </a:t>
            </a:r>
            <a:r>
              <a:rPr lang="ru-RU" sz="2800" dirty="0" err="1">
                <a:solidFill>
                  <a:srgbClr val="EA5350"/>
                </a:solidFill>
                <a:latin typeface="Roboto Medium" pitchFamily="2" charset="0"/>
                <a:ea typeface="Roboto Medium" pitchFamily="2" charset="0"/>
              </a:rPr>
              <a:t>бэкграунд</a:t>
            </a:r>
            <a:endParaRPr lang="ru-RU" sz="2800" dirty="0">
              <a:solidFill>
                <a:srgbClr val="EA5350"/>
              </a:solidFill>
              <a:latin typeface="Roboto Medium" pitchFamily="2" charset="0"/>
              <a:ea typeface="Roboto Medium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02350" y="2028850"/>
            <a:ext cx="4055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398463">
              <a:buFont typeface="+mj-lt"/>
              <a:buAutoNum type="arabicPeriod" startAt="2"/>
            </a:pPr>
            <a:r>
              <a:rPr lang="ru-RU" sz="2800" dirty="0">
                <a:solidFill>
                  <a:srgbClr val="EA5350"/>
                </a:solidFill>
                <a:latin typeface="Roboto Medium" pitchFamily="2" charset="0"/>
                <a:ea typeface="Roboto Medium" pitchFamily="2" charset="0"/>
              </a:rPr>
              <a:t>Нет </a:t>
            </a:r>
            <a:r>
              <a:rPr lang="ru-RU" sz="2800" dirty="0" err="1">
                <a:solidFill>
                  <a:srgbClr val="EA5350"/>
                </a:solidFill>
                <a:latin typeface="Roboto Medium" pitchFamily="2" charset="0"/>
                <a:ea typeface="Roboto Medium" pitchFamily="2" charset="0"/>
              </a:rPr>
              <a:t>бэкграунда</a:t>
            </a:r>
            <a:endParaRPr lang="ru-RU" sz="2800" dirty="0">
              <a:solidFill>
                <a:srgbClr val="EA5350"/>
              </a:solidFill>
              <a:latin typeface="Roboto Medium" pitchFamily="2" charset="0"/>
              <a:ea typeface="Roboto Medium" pitchFamily="2" charset="0"/>
            </a:endParaRPr>
          </a:p>
        </p:txBody>
      </p:sp>
      <p:sp>
        <p:nvSpPr>
          <p:cNvPr id="12" name="Заголовок 22"/>
          <p:cNvSpPr txBox="1">
            <a:spLocks/>
          </p:cNvSpPr>
          <p:nvPr/>
        </p:nvSpPr>
        <p:spPr>
          <a:xfrm>
            <a:off x="346075" y="596902"/>
            <a:ext cx="10363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  <a:cs typeface="+mj-cs"/>
              </a:rPr>
              <a:t>Наличие </a:t>
            </a:r>
            <a:r>
              <a:rPr kumimoji="0" lang="ru-RU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  <a:cs typeface="+mj-cs"/>
              </a:rPr>
              <a:t>бэкграунда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  <a:cs typeface="+mj-cs"/>
              </a:rPr>
              <a:t> у ученика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Roboto Black" pitchFamily="2" charset="0"/>
              <a:ea typeface="Roboto Black" pitchFamily="2" charset="0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Roboto Black" pitchFamily="2" charset="0"/>
              <a:ea typeface="Roboto Black" pitchFamily="2" charset="0"/>
              <a:cs typeface="+mj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25551" y="2521293"/>
            <a:ext cx="42318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ru-RU" sz="2400" dirty="0">
                <a:latin typeface="PT Sans" pitchFamily="34" charset="-52"/>
              </a:rPr>
              <a:t>Ученик приступает к игре подготовленным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400" dirty="0">
                <a:latin typeface="PT Sans" pitchFamily="34" charset="-52"/>
              </a:rPr>
              <a:t>Цель– закрепить материал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400" dirty="0">
                <a:latin typeface="PT Sans" pitchFamily="34" charset="-52"/>
              </a:rPr>
              <a:t>Сложные темы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400" dirty="0">
                <a:latin typeface="PT Sans" pitchFamily="34" charset="-52"/>
              </a:rPr>
              <a:t>Выше вариативность (больше тем)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400" dirty="0">
                <a:latin typeface="PT Sans" pitchFamily="34" charset="-52"/>
              </a:rPr>
              <a:t>Уровень игры - срез знаний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10350" y="2521293"/>
            <a:ext cx="43043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ru-RU" sz="2400" dirty="0">
                <a:latin typeface="PT Sans" pitchFamily="34" charset="-52"/>
              </a:rPr>
              <a:t>Игра знакомит с темой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400" dirty="0">
                <a:latin typeface="PT Sans" pitchFamily="34" charset="-52"/>
              </a:rPr>
              <a:t>Цель– заинтересовать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400" dirty="0">
                <a:latin typeface="PT Sans" pitchFamily="34" charset="-52"/>
              </a:rPr>
              <a:t>Простые темы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400" dirty="0">
                <a:latin typeface="PT Sans" pitchFamily="34" charset="-52"/>
              </a:rPr>
              <a:t>Дают и закрепляют новую информацию</a:t>
            </a: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flipV="1">
            <a:off x="810527" y="2521293"/>
            <a:ext cx="4022728" cy="1588"/>
          </a:xfrm>
          <a:prstGeom prst="line">
            <a:avLst/>
          </a:prstGeom>
          <a:ln>
            <a:solidFill>
              <a:srgbClr val="EA535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V="1">
            <a:off x="6178547" y="2522881"/>
            <a:ext cx="4022728" cy="1588"/>
          </a:xfrm>
          <a:prstGeom prst="line">
            <a:avLst/>
          </a:prstGeom>
          <a:ln>
            <a:solidFill>
              <a:srgbClr val="EA535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899886"/>
            <a:ext cx="12192001" cy="59581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46075" y="2052413"/>
            <a:ext cx="108839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buFont typeface="Arial" pitchFamily="34" charset="0"/>
              <a:buChar char="•"/>
              <a:tabLst>
                <a:tab pos="228600" algn="l"/>
              </a:tabLst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itchFamily="34" charset="-52"/>
              </a:rPr>
              <a:t>Подробно оговоренная тема = более подробный материал, выше вариативность</a:t>
            </a:r>
          </a:p>
          <a:p>
            <a:pPr indent="228600">
              <a:buFont typeface="Arial" pitchFamily="34" charset="0"/>
              <a:buChar char="•"/>
              <a:tabLst>
                <a:tab pos="228600" algn="l"/>
              </a:tabLst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itchFamily="34" charset="-52"/>
              </a:rPr>
              <a:t>Можно учесть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itchFamily="34" charset="-52"/>
              </a:rPr>
              <a:t>бэкграунд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itchFamily="34" charset="-52"/>
              </a:rPr>
              <a:t> учеников, если знать его заранее</a:t>
            </a:r>
          </a:p>
          <a:p>
            <a:pPr indent="228600">
              <a:buFont typeface="Arial" pitchFamily="34" charset="0"/>
              <a:buChar char="•"/>
              <a:tabLst>
                <a:tab pos="228600" algn="l"/>
              </a:tabLst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itchFamily="34" charset="-52"/>
              </a:rPr>
              <a:t>Меньше фактических ошибок</a:t>
            </a:r>
          </a:p>
        </p:txBody>
      </p:sp>
      <p:sp>
        <p:nvSpPr>
          <p:cNvPr id="23" name="Заголовок 22"/>
          <p:cNvSpPr>
            <a:spLocks noGrp="1"/>
          </p:cNvSpPr>
          <p:nvPr>
            <p:ph type="ctrTitle"/>
          </p:nvPr>
        </p:nvSpPr>
        <p:spPr>
          <a:xfrm>
            <a:off x="346075" y="582388"/>
            <a:ext cx="12194268" cy="1470025"/>
          </a:xfrm>
        </p:spPr>
        <p:txBody>
          <a:bodyPr>
            <a:noAutofit/>
          </a:bodyPr>
          <a:lstStyle/>
          <a:p>
            <a:pPr lvl="0" algn="l"/>
            <a: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lack" pitchFamily="2" charset="0"/>
                <a:ea typeface="Roboto Black" pitchFamily="2" charset="0"/>
              </a:rPr>
              <a:t>Почему нам важен диалог с преподавателями</a:t>
            </a:r>
            <a:b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lack" pitchFamily="2" charset="0"/>
                <a:ea typeface="Roboto Black" pitchFamily="2" charset="0"/>
              </a:rPr>
            </a:br>
            <a:b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lack" pitchFamily="2" charset="0"/>
                <a:ea typeface="Roboto Black" pitchFamily="2" charset="0"/>
              </a:rPr>
            </a:br>
            <a:endParaRPr lang="ru-RU" sz="4000" dirty="0">
              <a:solidFill>
                <a:schemeClr val="tx1">
                  <a:lumMod val="75000"/>
                  <a:lumOff val="25000"/>
                </a:schemeClr>
              </a:solidFill>
              <a:latin typeface="Roboto Black" pitchFamily="2" charset="0"/>
              <a:ea typeface="Roboto Black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" y="5021943"/>
            <a:ext cx="12192001" cy="183605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2" charset="0"/>
                <a:ea typeface="Roboto" pitchFamily="2" charset="0"/>
              </a:rPr>
              <a:t>Участие преподавателей дает конкретные темы для обучения и проверенные материалы.</a:t>
            </a:r>
          </a:p>
        </p:txBody>
      </p:sp>
    </p:spTree>
    <p:extLst>
      <p:ext uri="{BB962C8B-B14F-4D97-AF65-F5344CB8AC3E}">
        <p14:creationId xmlns:p14="http://schemas.microsoft.com/office/powerpoint/2010/main" val="713124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" y="899886"/>
            <a:ext cx="12192001" cy="59581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genera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2187" y="1347922"/>
            <a:ext cx="11117424" cy="241780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46075" y="3954409"/>
            <a:ext cx="712878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buFont typeface="Arial" pitchFamily="34" charset="0"/>
              <a:buChar char="•"/>
              <a:tabLst>
                <a:tab pos="228600" algn="l"/>
              </a:tabLst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itchFamily="34" charset="-52"/>
              </a:rPr>
              <a:t>Игровой персонаж передвигается по комнатам и решает различные задачи</a:t>
            </a:r>
          </a:p>
          <a:p>
            <a:pPr indent="228600">
              <a:buFont typeface="Arial" pitchFamily="34" charset="0"/>
              <a:buChar char="•"/>
              <a:tabLst>
                <a:tab pos="228600" algn="l"/>
              </a:tabLst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itchFamily="34" charset="-52"/>
              </a:rPr>
              <a:t>Задачи представлены в виде мини-игр, основанных на прикладных знаниях из соответствующих областей знаний</a:t>
            </a:r>
          </a:p>
        </p:txBody>
      </p:sp>
      <p:sp>
        <p:nvSpPr>
          <p:cNvPr id="23" name="Заголовок 22"/>
          <p:cNvSpPr>
            <a:spLocks noGrp="1"/>
          </p:cNvSpPr>
          <p:nvPr>
            <p:ph type="ctrTitle"/>
          </p:nvPr>
        </p:nvSpPr>
        <p:spPr>
          <a:xfrm>
            <a:off x="346075" y="583881"/>
            <a:ext cx="10363200" cy="1470025"/>
          </a:xfrm>
        </p:spPr>
        <p:txBody>
          <a:bodyPr>
            <a:noAutofit/>
          </a:bodyPr>
          <a:lstStyle/>
          <a:p>
            <a:pPr algn="l"/>
            <a: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lack" pitchFamily="2" charset="0"/>
                <a:ea typeface="Roboto Black" pitchFamily="2" charset="0"/>
              </a:rPr>
              <a:t>Первый вариант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lack" pitchFamily="2" charset="0"/>
                <a:ea typeface="Roboto Black" pitchFamily="2" charset="0"/>
              </a:rPr>
              <a:t>:</a:t>
            </a:r>
            <a: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lack" pitchFamily="2" charset="0"/>
                <a:ea typeface="Roboto Black" pitchFamily="2" charset="0"/>
              </a:rPr>
              <a:t> персонаж + мини-игры</a:t>
            </a:r>
            <a:b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lack" pitchFamily="2" charset="0"/>
                <a:ea typeface="Roboto Black" pitchFamily="2" charset="0"/>
              </a:rPr>
            </a:br>
            <a:b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lack" pitchFamily="2" charset="0"/>
                <a:ea typeface="Roboto Black" pitchFamily="2" charset="0"/>
              </a:rPr>
            </a:br>
            <a:endParaRPr lang="ru-RU" sz="4000" dirty="0">
              <a:solidFill>
                <a:schemeClr val="tx1">
                  <a:lumMod val="75000"/>
                  <a:lumOff val="25000"/>
                </a:schemeClr>
              </a:solidFill>
              <a:latin typeface="Roboto Black" pitchFamily="2" charset="0"/>
              <a:ea typeface="Robo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124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" y="899886"/>
            <a:ext cx="12192001" cy="59581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tes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914" y="1317965"/>
            <a:ext cx="7257485" cy="349424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46075" y="1317965"/>
            <a:ext cx="363083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buFont typeface="Arial" pitchFamily="34" charset="0"/>
              <a:buChar char="•"/>
              <a:tabLst>
                <a:tab pos="228600" algn="l"/>
              </a:tabLst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itchFamily="34" charset="-52"/>
              </a:rPr>
              <a:t>Игрок выбирает ответ из представленных вариантов</a:t>
            </a:r>
          </a:p>
          <a:p>
            <a:pPr indent="228600">
              <a:buFont typeface="Arial" pitchFamily="34" charset="0"/>
              <a:buChar char="•"/>
              <a:tabLst>
                <a:tab pos="228600" algn="l"/>
              </a:tabLst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itchFamily="34" charset="-52"/>
              </a:rPr>
              <a:t>Полученные ответы автоматически оцениваются системой</a:t>
            </a:r>
          </a:p>
          <a:p>
            <a:pPr indent="228600">
              <a:buFont typeface="Arial" pitchFamily="34" charset="0"/>
              <a:buChar char="•"/>
              <a:tabLst>
                <a:tab pos="228600" algn="l"/>
              </a:tabLst>
            </a:pP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PT Sans" pitchFamily="34" charset="-52"/>
            </a:endParaRPr>
          </a:p>
        </p:txBody>
      </p:sp>
      <p:sp>
        <p:nvSpPr>
          <p:cNvPr id="23" name="Заголовок 22"/>
          <p:cNvSpPr>
            <a:spLocks noGrp="1"/>
          </p:cNvSpPr>
          <p:nvPr>
            <p:ph type="ctrTitle"/>
          </p:nvPr>
        </p:nvSpPr>
        <p:spPr>
          <a:xfrm>
            <a:off x="346075" y="582388"/>
            <a:ext cx="10363200" cy="1470025"/>
          </a:xfrm>
        </p:spPr>
        <p:txBody>
          <a:bodyPr>
            <a:noAutofit/>
          </a:bodyPr>
          <a:lstStyle/>
          <a:p>
            <a:pPr algn="l"/>
            <a: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lack" pitchFamily="2" charset="0"/>
                <a:ea typeface="Roboto Black" pitchFamily="2" charset="0"/>
              </a:rPr>
              <a:t>Второй вариант: интерактивный тест</a:t>
            </a:r>
            <a:b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lack" pitchFamily="2" charset="0"/>
                <a:ea typeface="Roboto Black" pitchFamily="2" charset="0"/>
              </a:rPr>
            </a:br>
            <a:b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lack" pitchFamily="2" charset="0"/>
                <a:ea typeface="Roboto Black" pitchFamily="2" charset="0"/>
              </a:rPr>
            </a:br>
            <a:endParaRPr lang="ru-RU" sz="4000" dirty="0">
              <a:solidFill>
                <a:schemeClr val="tx1">
                  <a:lumMod val="75000"/>
                  <a:lumOff val="25000"/>
                </a:schemeClr>
              </a:solidFill>
              <a:latin typeface="Roboto Black" pitchFamily="2" charset="0"/>
              <a:ea typeface="Roboto Black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5103" y="4812207"/>
            <a:ext cx="114897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buFont typeface="Arial" pitchFamily="34" charset="0"/>
              <a:buChar char="•"/>
              <a:tabLst>
                <a:tab pos="228600" algn="l"/>
              </a:tabLst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itchFamily="34" charset="-52"/>
              </a:rPr>
              <a:t>К вопросам предлагается интерактивная иллюстрация, которая помогает игроку разобраться в проблеме.</a:t>
            </a:r>
          </a:p>
        </p:txBody>
      </p:sp>
    </p:spTree>
    <p:extLst>
      <p:ext uri="{BB962C8B-B14F-4D97-AF65-F5344CB8AC3E}">
        <p14:creationId xmlns:p14="http://schemas.microsoft.com/office/powerpoint/2010/main" val="713124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" y="899886"/>
            <a:ext cx="12192001" cy="59581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ctrTitle"/>
          </p:nvPr>
        </p:nvSpPr>
        <p:spPr>
          <a:xfrm>
            <a:off x="346075" y="582388"/>
            <a:ext cx="10363200" cy="1470025"/>
          </a:xfrm>
        </p:spPr>
        <p:txBody>
          <a:bodyPr>
            <a:noAutofit/>
          </a:bodyPr>
          <a:lstStyle/>
          <a:p>
            <a:pPr algn="l"/>
            <a: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lack" pitchFamily="2" charset="0"/>
                <a:ea typeface="Roboto Black" pitchFamily="2" charset="0"/>
              </a:rPr>
              <a:t>Плюсы и минусы: мини-игры</a:t>
            </a:r>
            <a:b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lack" pitchFamily="2" charset="0"/>
                <a:ea typeface="Roboto Black" pitchFamily="2" charset="0"/>
              </a:rPr>
            </a:br>
            <a:b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lack" pitchFamily="2" charset="0"/>
                <a:ea typeface="Roboto Black" pitchFamily="2" charset="0"/>
              </a:rPr>
            </a:br>
            <a:endParaRPr lang="ru-RU" sz="4000" dirty="0">
              <a:solidFill>
                <a:schemeClr val="tx1">
                  <a:lumMod val="75000"/>
                  <a:lumOff val="25000"/>
                </a:schemeClr>
              </a:solidFill>
              <a:latin typeface="Roboto Black" pitchFamily="2" charset="0"/>
              <a:ea typeface="Roboto Black" pitchFamily="2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46074" y="1463105"/>
            <a:ext cx="525643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lvl="0" indent="-231775">
              <a:buClr>
                <a:srgbClr val="C00000"/>
              </a:buClr>
            </a:pPr>
            <a:r>
              <a:rPr lang="ru-RU" sz="2800" dirty="0">
                <a:solidFill>
                  <a:srgbClr val="EA5350"/>
                </a:solidFill>
                <a:latin typeface="PT Sans" pitchFamily="34" charset="-52"/>
              </a:rPr>
              <a:t>+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itchFamily="34" charset="-52"/>
              </a:rPr>
              <a:t> Игрок управляет персонажем - более вовлечен в процесс</a:t>
            </a:r>
          </a:p>
          <a:p>
            <a:pPr marL="231775" indent="-231775">
              <a:buClr>
                <a:srgbClr val="C00000"/>
              </a:buClr>
            </a:pPr>
            <a:r>
              <a:rPr lang="ru-RU" sz="2800" dirty="0">
                <a:solidFill>
                  <a:srgbClr val="EA5350"/>
                </a:solidFill>
                <a:latin typeface="PT Sans" pitchFamily="34" charset="-52"/>
              </a:rPr>
              <a:t>+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itchFamily="34" charset="-52"/>
              </a:rPr>
              <a:t> Мини-игры работают на тех же базовых знаниях, что и реальные задачи</a:t>
            </a:r>
          </a:p>
          <a:p>
            <a:pPr indent="228600">
              <a:buFont typeface="Arial" pitchFamily="34" charset="0"/>
              <a:buChar char="•"/>
              <a:tabLst>
                <a:tab pos="228600" algn="l"/>
              </a:tabLst>
            </a:pP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PT Sans" pitchFamily="34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38875" y="1463105"/>
            <a:ext cx="469038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indent="-231775">
              <a:buClr>
                <a:srgbClr val="0070C0"/>
              </a:buClr>
            </a:pPr>
            <a:r>
              <a:rPr lang="ru-RU" sz="2800" b="1" dirty="0">
                <a:solidFill>
                  <a:schemeClr val="accent1"/>
                </a:solidFill>
                <a:cs typeface="Calibri"/>
              </a:rPr>
              <a:t>̶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itchFamily="34" charset="-52"/>
              </a:rPr>
              <a:t>  Не все процессы можно симулировать в игре</a:t>
            </a:r>
          </a:p>
          <a:p>
            <a:pPr marL="231775" indent="-231775">
              <a:buClr>
                <a:srgbClr val="0070C0"/>
              </a:buClr>
            </a:pPr>
            <a:r>
              <a:rPr lang="ru-RU" sz="2800" b="1" dirty="0">
                <a:solidFill>
                  <a:schemeClr val="accent1"/>
                </a:solidFill>
                <a:cs typeface="Calibri"/>
              </a:rPr>
              <a:t>̶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itchFamily="34" charset="-52"/>
              </a:rPr>
              <a:t>  Некоторые детали слишком сложны для реализации в мини-играх</a:t>
            </a:r>
          </a:p>
          <a:p>
            <a:pPr indent="228600">
              <a:buFont typeface="Arial" pitchFamily="34" charset="0"/>
              <a:buChar char="•"/>
              <a:tabLst>
                <a:tab pos="228600" algn="l"/>
              </a:tabLst>
            </a:pP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PT Sans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131241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1863</TotalTime>
  <Words>468</Words>
  <Application>Microsoft Office PowerPoint</Application>
  <PresentationFormat>Широкоэкранный</PresentationFormat>
  <Paragraphs>78</Paragraphs>
  <Slides>16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PT Sans</vt:lpstr>
      <vt:lpstr>Roboto</vt:lpstr>
      <vt:lpstr>Roboto Black</vt:lpstr>
      <vt:lpstr>Roboto Medium</vt:lpstr>
      <vt:lpstr>Тема Office</vt:lpstr>
      <vt:lpstr>Обучающие игры: предложение</vt:lpstr>
      <vt:lpstr>Обучающие игры  </vt:lpstr>
      <vt:lpstr>Игры улучшают усвоение материала  </vt:lpstr>
      <vt:lpstr>Игры вовлекают игрока  </vt:lpstr>
      <vt:lpstr>Презентация PowerPoint</vt:lpstr>
      <vt:lpstr>Почему нам важен диалог с преподавателями  </vt:lpstr>
      <vt:lpstr>Первый вариант: персонаж + мини-игры  </vt:lpstr>
      <vt:lpstr>Второй вариант: интерактивный тест  </vt:lpstr>
      <vt:lpstr>Плюсы и минусы: мини-игры  </vt:lpstr>
      <vt:lpstr>Плюсы и минусы: интерактивный тест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Kolkav</cp:lastModifiedBy>
  <cp:revision>191</cp:revision>
  <dcterms:created xsi:type="dcterms:W3CDTF">2017-02-13T16:11:03Z</dcterms:created>
  <dcterms:modified xsi:type="dcterms:W3CDTF">2017-07-24T13:56:38Z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</Properties>
</file>